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2" r:id="rId7"/>
    <p:sldId id="263" r:id="rId8"/>
    <p:sldId id="264" r:id="rId9"/>
    <p:sldId id="265" r:id="rId10"/>
    <p:sldId id="267" r:id="rId11"/>
    <p:sldId id="266" r:id="rId12"/>
    <p:sldId id="268" r:id="rId13"/>
    <p:sldId id="269" r:id="rId14"/>
    <p:sldId id="270" r:id="rId15"/>
    <p:sldId id="271" r:id="rId16"/>
    <p:sldId id="272" r:id="rId17"/>
    <p:sldId id="273" r:id="rId18"/>
    <p:sldId id="257"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04-Jun-20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04-Jun-20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04-Jun-20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04-Jun-20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04-Jun-20</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pPr/>
              <a:t>04-Jun-20</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Module-2</a:t>
            </a:r>
            <a:endParaRPr lang="en-US" dirty="0"/>
          </a:p>
        </p:txBody>
      </p:sp>
      <p:sp>
        <p:nvSpPr>
          <p:cNvPr id="3" name="Subtitle 2"/>
          <p:cNvSpPr>
            <a:spLocks noGrp="1"/>
          </p:cNvSpPr>
          <p:nvPr>
            <p:ph type="subTitle" idx="1"/>
          </p:nvPr>
        </p:nvSpPr>
        <p:spPr/>
        <p:txBody>
          <a:bodyPr/>
          <a:lstStyle/>
          <a:p>
            <a:r>
              <a:rPr lang="en-US" dirty="0" smtClean="0"/>
              <a:t>From Understanding to Preparation</a:t>
            </a:r>
            <a:endParaRPr lang="en-US" dirty="0"/>
          </a:p>
        </p:txBody>
      </p:sp>
    </p:spTree>
    <p:extLst>
      <p:ext uri="{BB962C8B-B14F-4D97-AF65-F5344CB8AC3E}">
        <p14:creationId xmlns:p14="http://schemas.microsoft.com/office/powerpoint/2010/main" val="2194729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 </a:t>
            </a:r>
            <a:r>
              <a:rPr lang="en-US" dirty="0"/>
              <a:t>the case study, an important first step in the data preparation stage was to actually </a:t>
            </a:r>
            <a:r>
              <a:rPr lang="en-US" dirty="0" smtClean="0"/>
              <a:t>define </a:t>
            </a:r>
            <a:r>
              <a:rPr lang="en-US" dirty="0"/>
              <a:t>congestive heart failure. </a:t>
            </a:r>
          </a:p>
          <a:p>
            <a:r>
              <a:rPr lang="en-US" dirty="0"/>
              <a:t>This sounded easy at first but defining it precisely, was not straightforward. </a:t>
            </a:r>
          </a:p>
          <a:p>
            <a:r>
              <a:rPr lang="en-US" dirty="0"/>
              <a:t>First, the set of diagnosis-related group codes needed to be identified, as congestive </a:t>
            </a:r>
            <a:r>
              <a:rPr lang="en-US" dirty="0" smtClean="0"/>
              <a:t>heart </a:t>
            </a:r>
            <a:r>
              <a:rPr lang="en-US" dirty="0"/>
              <a:t>failure implies certain kinds of fluid buildup. </a:t>
            </a:r>
          </a:p>
          <a:p>
            <a:r>
              <a:rPr lang="en-US" dirty="0"/>
              <a:t>We also needed to consider that congestive heart failure is only one type of heart failure. </a:t>
            </a:r>
            <a:r>
              <a:rPr lang="en-US" dirty="0" smtClean="0"/>
              <a:t>Clinical </a:t>
            </a:r>
            <a:r>
              <a:rPr lang="en-US" dirty="0"/>
              <a:t>guidance was needed to get the right codes for congestive heart failure. </a:t>
            </a:r>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33400"/>
            <a:ext cx="63627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400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 </a:t>
            </a:r>
            <a:r>
              <a:rPr lang="en-US" dirty="0"/>
              <a:t>next step involved defining the re-admission criteria for the same condition. </a:t>
            </a:r>
          </a:p>
          <a:p>
            <a:r>
              <a:rPr lang="en-US" dirty="0"/>
              <a:t>The timing of events needed to be evaluated in order to define whether a particular congestive </a:t>
            </a:r>
            <a:r>
              <a:rPr lang="en-US" dirty="0" smtClean="0"/>
              <a:t>heart </a:t>
            </a:r>
            <a:r>
              <a:rPr lang="en-US" dirty="0"/>
              <a:t>failure admission was an initial event, which is called an index admission, or a congestive </a:t>
            </a:r>
            <a:r>
              <a:rPr lang="en-US" dirty="0" smtClean="0"/>
              <a:t>heart </a:t>
            </a:r>
            <a:r>
              <a:rPr lang="en-US" dirty="0"/>
              <a:t>failure-related re-admission. </a:t>
            </a:r>
          </a:p>
          <a:p>
            <a:r>
              <a:rPr lang="en-US" dirty="0"/>
              <a:t>Based on clinical expertise, a time period of 30 days was set as the window for readmission </a:t>
            </a:r>
            <a:r>
              <a:rPr lang="en-US" dirty="0" smtClean="0"/>
              <a:t>relevant </a:t>
            </a:r>
            <a:r>
              <a:rPr lang="en-US" dirty="0"/>
              <a:t>for congestive heart failure patients, following the discharge from the initial admission.</a:t>
            </a:r>
          </a:p>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
            <a:ext cx="67691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596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9400"/>
            <a:ext cx="6616700"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3350381"/>
            <a:ext cx="7620000" cy="350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67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7620000" cy="3954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738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84737"/>
            <a:ext cx="7620000" cy="383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06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28343"/>
            <a:ext cx="7620000" cy="38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 y="3962400"/>
            <a:ext cx="7696200" cy="2862322"/>
          </a:xfrm>
          <a:prstGeom prst="rect">
            <a:avLst/>
          </a:prstGeom>
        </p:spPr>
        <p:txBody>
          <a:bodyPr wrap="square">
            <a:spAutoFit/>
          </a:bodyPr>
          <a:lstStyle/>
          <a:p>
            <a:r>
              <a:rPr lang="en-US" dirty="0"/>
              <a:t>Aggregating the transactional data at the patient level, meant merging it with the other </a:t>
            </a:r>
            <a:r>
              <a:rPr lang="en-US" dirty="0" smtClean="0"/>
              <a:t>patient </a:t>
            </a:r>
            <a:r>
              <a:rPr lang="en-US" dirty="0"/>
              <a:t>data, including their demographic information, such as age, gender, type of </a:t>
            </a:r>
            <a:r>
              <a:rPr lang="en-US" dirty="0" smtClean="0"/>
              <a:t>insurance</a:t>
            </a:r>
            <a:r>
              <a:rPr lang="en-US" dirty="0"/>
              <a:t>, and so forth. </a:t>
            </a:r>
            <a:endParaRPr lang="en-US" dirty="0" smtClean="0"/>
          </a:p>
          <a:p>
            <a:endParaRPr lang="en-US" dirty="0"/>
          </a:p>
          <a:p>
            <a:r>
              <a:rPr lang="en-US" dirty="0"/>
              <a:t>The result was the creation of one table containing a single record per patient, with many columns </a:t>
            </a:r>
            <a:r>
              <a:rPr lang="en-US" dirty="0" smtClean="0"/>
              <a:t>representing </a:t>
            </a:r>
            <a:r>
              <a:rPr lang="en-US" dirty="0"/>
              <a:t>the attributes about the patient in his or her clinical history. </a:t>
            </a:r>
            <a:endParaRPr lang="en-US" dirty="0" smtClean="0"/>
          </a:p>
          <a:p>
            <a:endParaRPr lang="en-US" dirty="0"/>
          </a:p>
          <a:p>
            <a:r>
              <a:rPr lang="en-US" dirty="0"/>
              <a:t>These columns would be used as variables in the predictive modeling. </a:t>
            </a:r>
          </a:p>
          <a:p>
            <a:r>
              <a:rPr lang="en-US" dirty="0"/>
              <a:t>Here is a list of the variables that were ultimately used in building the model</a:t>
            </a:r>
          </a:p>
        </p:txBody>
      </p:sp>
    </p:spTree>
    <p:extLst>
      <p:ext uri="{BB962C8B-B14F-4D97-AF65-F5344CB8AC3E}">
        <p14:creationId xmlns:p14="http://schemas.microsoft.com/office/powerpoint/2010/main" val="2501002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
            <a:ext cx="66929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3200400"/>
            <a:ext cx="7620000" cy="3547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402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Summary</a:t>
            </a:r>
            <a:endParaRPr lang="en-US" dirty="0"/>
          </a:p>
        </p:txBody>
      </p:sp>
      <p:sp>
        <p:nvSpPr>
          <p:cNvPr id="3" name="Content Placeholder 2"/>
          <p:cNvSpPr>
            <a:spLocks noGrp="1"/>
          </p:cNvSpPr>
          <p:nvPr>
            <p:ph idx="1"/>
          </p:nvPr>
        </p:nvSpPr>
        <p:spPr/>
        <p:txBody>
          <a:bodyPr/>
          <a:lstStyle/>
          <a:p>
            <a:r>
              <a:rPr lang="en-US" dirty="0" smtClean="0"/>
              <a:t>The </a:t>
            </a:r>
            <a:r>
              <a:rPr lang="en-US" dirty="0"/>
              <a:t>importance of descriptive statistics.</a:t>
            </a:r>
          </a:p>
          <a:p>
            <a:r>
              <a:rPr lang="en-US" dirty="0"/>
              <a:t>How to manage missing, invalid, or misleading data.</a:t>
            </a:r>
          </a:p>
          <a:p>
            <a:r>
              <a:rPr lang="en-US" dirty="0"/>
              <a:t>The need to clean data and sometimes transform it.</a:t>
            </a:r>
          </a:p>
          <a:p>
            <a:r>
              <a:rPr lang="en-US" dirty="0"/>
              <a:t>The consequences of bad data for the model.</a:t>
            </a:r>
          </a:p>
          <a:p>
            <a:r>
              <a:rPr lang="en-US" dirty="0"/>
              <a:t>Data understanding is iterative; you learn more about your data the more you study it.</a:t>
            </a:r>
          </a:p>
          <a:p>
            <a:endParaRPr lang="en-US" dirty="0"/>
          </a:p>
        </p:txBody>
      </p:sp>
    </p:spTree>
    <p:extLst>
      <p:ext uri="{BB962C8B-B14F-4D97-AF65-F5344CB8AC3E}">
        <p14:creationId xmlns:p14="http://schemas.microsoft.com/office/powerpoint/2010/main" val="1829175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Module-2</a:t>
            </a:r>
            <a:endParaRPr lang="en-US" dirty="0"/>
          </a:p>
        </p:txBody>
      </p:sp>
      <p:sp>
        <p:nvSpPr>
          <p:cNvPr id="3" name="Subtitle 2"/>
          <p:cNvSpPr>
            <a:spLocks noGrp="1"/>
          </p:cNvSpPr>
          <p:nvPr>
            <p:ph type="subTitle" idx="1"/>
          </p:nvPr>
        </p:nvSpPr>
        <p:spPr/>
        <p:txBody>
          <a:bodyPr/>
          <a:lstStyle/>
          <a:p>
            <a:r>
              <a:rPr lang="en-US" dirty="0" smtClean="0"/>
              <a:t>From </a:t>
            </a:r>
            <a:r>
              <a:rPr lang="en-US" dirty="0" err="1" smtClean="0"/>
              <a:t>Modelling</a:t>
            </a:r>
            <a:r>
              <a:rPr lang="en-US" dirty="0" smtClean="0"/>
              <a:t> to Evaluation</a:t>
            </a:r>
            <a:endParaRPr lang="en-US" dirty="0"/>
          </a:p>
        </p:txBody>
      </p:sp>
    </p:spTree>
    <p:extLst>
      <p:ext uri="{BB962C8B-B14F-4D97-AF65-F5344CB8AC3E}">
        <p14:creationId xmlns:p14="http://schemas.microsoft.com/office/powerpoint/2010/main" val="2935227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Stage-7</a:t>
            </a:r>
            <a:endParaRPr lang="en-US" dirty="0"/>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6680200" cy="33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489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Stage-5</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79083"/>
            <a:ext cx="7620000" cy="4042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2892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24384"/>
            <a:ext cx="7620000" cy="38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2400" y="3505200"/>
            <a:ext cx="8382000" cy="3139321"/>
          </a:xfrm>
          <a:prstGeom prst="rect">
            <a:avLst/>
          </a:prstGeom>
        </p:spPr>
        <p:txBody>
          <a:bodyPr wrap="square">
            <a:spAutoFit/>
          </a:bodyPr>
          <a:lstStyle/>
          <a:p>
            <a:r>
              <a:rPr lang="en-US" dirty="0"/>
              <a:t>This portion of the course is geared toward answering two key questions: </a:t>
            </a:r>
          </a:p>
          <a:p>
            <a:r>
              <a:rPr lang="en-US" dirty="0"/>
              <a:t>First, what is the purpose of data modeling, and </a:t>
            </a:r>
            <a:r>
              <a:rPr lang="en-US" dirty="0" smtClean="0"/>
              <a:t>second</a:t>
            </a:r>
            <a:r>
              <a:rPr lang="en-US" dirty="0"/>
              <a:t>, what are some characteristics of this process? </a:t>
            </a:r>
            <a:endParaRPr lang="en-US" dirty="0" smtClean="0"/>
          </a:p>
          <a:p>
            <a:endParaRPr lang="en-US" dirty="0"/>
          </a:p>
          <a:p>
            <a:r>
              <a:rPr lang="en-US" dirty="0"/>
              <a:t>Data </a:t>
            </a:r>
            <a:r>
              <a:rPr lang="en-US" dirty="0" err="1"/>
              <a:t>Modelling</a:t>
            </a:r>
            <a:r>
              <a:rPr lang="en-US" dirty="0"/>
              <a:t> focuses on developing models that are either descriptive or predictive. </a:t>
            </a:r>
          </a:p>
          <a:p>
            <a:r>
              <a:rPr lang="en-US" dirty="0"/>
              <a:t>An example of a descriptive model might examine things like: if a person did this, </a:t>
            </a:r>
          </a:p>
          <a:p>
            <a:r>
              <a:rPr lang="en-US" dirty="0"/>
              <a:t>then they're likely to prefer that. </a:t>
            </a:r>
            <a:r>
              <a:rPr lang="en-US" dirty="0" smtClean="0"/>
              <a:t>A </a:t>
            </a:r>
            <a:r>
              <a:rPr lang="en-US" dirty="0"/>
              <a:t>predictive model tries to yield yes/no, or stop/go type outcomes. </a:t>
            </a:r>
            <a:endParaRPr lang="en-US" dirty="0" smtClean="0"/>
          </a:p>
          <a:p>
            <a:endParaRPr lang="en-US" dirty="0"/>
          </a:p>
          <a:p>
            <a:r>
              <a:rPr lang="en-US" dirty="0"/>
              <a:t>These models are based on the analytic approach that was taken, either statistically driven </a:t>
            </a:r>
            <a:r>
              <a:rPr lang="en-US" dirty="0" smtClean="0"/>
              <a:t>or </a:t>
            </a:r>
            <a:r>
              <a:rPr lang="en-US" dirty="0"/>
              <a:t>machine learning driven.</a:t>
            </a:r>
          </a:p>
        </p:txBody>
      </p:sp>
    </p:spTree>
    <p:extLst>
      <p:ext uri="{BB962C8B-B14F-4D97-AF65-F5344CB8AC3E}">
        <p14:creationId xmlns:p14="http://schemas.microsoft.com/office/powerpoint/2010/main" val="3376390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088" y="228600"/>
            <a:ext cx="7620000" cy="385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98704" y="4038600"/>
            <a:ext cx="7391400" cy="2585323"/>
          </a:xfrm>
          <a:prstGeom prst="rect">
            <a:avLst/>
          </a:prstGeom>
        </p:spPr>
        <p:txBody>
          <a:bodyPr wrap="square">
            <a:spAutoFit/>
          </a:bodyPr>
          <a:lstStyle/>
          <a:p>
            <a:r>
              <a:rPr lang="en-US" dirty="0"/>
              <a:t>Data </a:t>
            </a:r>
            <a:r>
              <a:rPr lang="en-US" dirty="0" err="1"/>
              <a:t>Modelling</a:t>
            </a:r>
            <a:r>
              <a:rPr lang="en-US" dirty="0"/>
              <a:t> focuses on developing models that are either descriptive or predictive. </a:t>
            </a:r>
            <a:endParaRPr lang="en-US" dirty="0" smtClean="0"/>
          </a:p>
          <a:p>
            <a:r>
              <a:rPr lang="en-US" dirty="0" smtClean="0"/>
              <a:t>An </a:t>
            </a:r>
            <a:r>
              <a:rPr lang="en-US" dirty="0"/>
              <a:t>example of a descriptive model might examine things like: if a person did this, </a:t>
            </a:r>
            <a:r>
              <a:rPr lang="en-US" dirty="0" smtClean="0"/>
              <a:t>then </a:t>
            </a:r>
            <a:r>
              <a:rPr lang="en-US" dirty="0"/>
              <a:t>they're likely to prefer that. </a:t>
            </a:r>
            <a:endParaRPr lang="en-US" dirty="0" smtClean="0"/>
          </a:p>
          <a:p>
            <a:r>
              <a:rPr lang="en-US" dirty="0" smtClean="0"/>
              <a:t>A </a:t>
            </a:r>
            <a:r>
              <a:rPr lang="en-US" dirty="0"/>
              <a:t>predictive model tries to yield yes/no, or stop/go type outcomes. </a:t>
            </a:r>
          </a:p>
          <a:p>
            <a:r>
              <a:rPr lang="en-US" dirty="0"/>
              <a:t>These models are based on the analytic approach that was taken, either statistically driven </a:t>
            </a:r>
            <a:r>
              <a:rPr lang="en-US" dirty="0" smtClean="0"/>
              <a:t>or </a:t>
            </a:r>
            <a:r>
              <a:rPr lang="en-US" dirty="0"/>
              <a:t>machine learning driven</a:t>
            </a:r>
            <a:r>
              <a:rPr lang="en-US" dirty="0" smtClean="0"/>
              <a:t>.</a:t>
            </a:r>
            <a:endParaRPr lang="en-US" dirty="0"/>
          </a:p>
          <a:p>
            <a:r>
              <a:rPr lang="en-US" dirty="0"/>
              <a:t>The data scientist will use a training set for predictive </a:t>
            </a:r>
            <a:r>
              <a:rPr lang="en-US" dirty="0" err="1"/>
              <a:t>modelling</a:t>
            </a:r>
            <a:r>
              <a:rPr lang="en-US" dirty="0"/>
              <a:t>.</a:t>
            </a:r>
          </a:p>
          <a:p>
            <a:endParaRPr lang="en-US" dirty="0"/>
          </a:p>
        </p:txBody>
      </p:sp>
    </p:spTree>
    <p:extLst>
      <p:ext uri="{BB962C8B-B14F-4D97-AF65-F5344CB8AC3E}">
        <p14:creationId xmlns:p14="http://schemas.microsoft.com/office/powerpoint/2010/main" val="2829772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A </a:t>
            </a:r>
            <a:r>
              <a:rPr lang="en-US" dirty="0"/>
              <a:t>training set is a set of historical data in which the outcomes are already known. </a:t>
            </a:r>
          </a:p>
          <a:p>
            <a:r>
              <a:rPr lang="en-US" dirty="0"/>
              <a:t>The training set acts like a gauge to determine if the model needs to be calibrated. </a:t>
            </a:r>
          </a:p>
          <a:p>
            <a:r>
              <a:rPr lang="en-US" dirty="0"/>
              <a:t>In this stage, the data scientist will play around with different algorithms to ensure </a:t>
            </a:r>
            <a:r>
              <a:rPr lang="en-US" dirty="0" smtClean="0"/>
              <a:t>that </a:t>
            </a:r>
            <a:r>
              <a:rPr lang="en-US" dirty="0"/>
              <a:t>the variables in play are actually required. </a:t>
            </a:r>
          </a:p>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
            <a:ext cx="6642100"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311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smtClean="0"/>
          </a:p>
          <a:p>
            <a:r>
              <a:rPr lang="en-US" dirty="0" smtClean="0"/>
              <a:t>The </a:t>
            </a:r>
            <a:r>
              <a:rPr lang="en-US" dirty="0"/>
              <a:t>success of data compilation, preparation and </a:t>
            </a:r>
            <a:r>
              <a:rPr lang="en-US" dirty="0" err="1"/>
              <a:t>modelling</a:t>
            </a:r>
            <a:r>
              <a:rPr lang="en-US" dirty="0"/>
              <a:t>, depends on the understanding </a:t>
            </a:r>
            <a:r>
              <a:rPr lang="en-US" dirty="0" smtClean="0"/>
              <a:t>of </a:t>
            </a:r>
            <a:r>
              <a:rPr lang="en-US" dirty="0"/>
              <a:t>the problem at hand, and the appropriate analytical approach being taken. </a:t>
            </a:r>
          </a:p>
          <a:p>
            <a:r>
              <a:rPr lang="en-US" dirty="0"/>
              <a:t>The data supports the answering of the question, and like the quality of the ingredients in </a:t>
            </a:r>
            <a:r>
              <a:rPr lang="en-US" dirty="0" smtClean="0"/>
              <a:t>cooking</a:t>
            </a:r>
            <a:r>
              <a:rPr lang="en-US" dirty="0"/>
              <a:t>, sets the stage for the outcome. </a:t>
            </a:r>
          </a:p>
          <a:p>
            <a:r>
              <a:rPr lang="en-US" dirty="0"/>
              <a:t>Constant refinement, adjustments and tweaking are necessary within each step to ensure the </a:t>
            </a:r>
            <a:r>
              <a:rPr lang="en-US" dirty="0" smtClean="0"/>
              <a:t>outcome </a:t>
            </a:r>
            <a:r>
              <a:rPr lang="en-US" dirty="0"/>
              <a:t>is one that is solid</a:t>
            </a:r>
            <a:r>
              <a:rPr lang="en-US" dirty="0" smtClean="0"/>
              <a:t>.</a:t>
            </a:r>
          </a:p>
          <a:p>
            <a:r>
              <a:rPr lang="en-US" dirty="0"/>
              <a:t>In John Rollins' descriptive Data Science Methodology, the framework is geared to do </a:t>
            </a:r>
            <a:r>
              <a:rPr lang="en-US" dirty="0" smtClean="0"/>
              <a:t>3 </a:t>
            </a:r>
            <a:r>
              <a:rPr lang="en-US" dirty="0"/>
              <a:t>things: First, </a:t>
            </a:r>
            <a:r>
              <a:rPr lang="en-US" dirty="0" smtClean="0"/>
              <a:t>understand </a:t>
            </a:r>
            <a:r>
              <a:rPr lang="en-US" dirty="0"/>
              <a:t>the question at hand. Second, </a:t>
            </a:r>
            <a:r>
              <a:rPr lang="en-US" dirty="0" smtClean="0"/>
              <a:t>select </a:t>
            </a:r>
            <a:r>
              <a:rPr lang="en-US" dirty="0"/>
              <a:t>an analytic approach or method to solve the problem, and </a:t>
            </a:r>
            <a:r>
              <a:rPr lang="en-US" dirty="0" smtClean="0"/>
              <a:t>third</a:t>
            </a:r>
            <a:r>
              <a:rPr lang="en-US" dirty="0"/>
              <a:t>, </a:t>
            </a:r>
            <a:r>
              <a:rPr lang="en-US" dirty="0" smtClean="0"/>
              <a:t>obtain</a:t>
            </a:r>
            <a:r>
              <a:rPr lang="en-US" dirty="0"/>
              <a:t>, understand, prepare, and model the data. </a:t>
            </a:r>
            <a:endParaRPr lang="en-US" dirty="0" smtClean="0"/>
          </a:p>
          <a:p>
            <a:r>
              <a:rPr lang="en-US" dirty="0"/>
              <a:t>The end goal is to move the data scientist to a point where a data model can be built </a:t>
            </a:r>
            <a:r>
              <a:rPr lang="en-US" dirty="0" smtClean="0"/>
              <a:t>to </a:t>
            </a:r>
            <a:r>
              <a:rPr lang="en-US" dirty="0"/>
              <a:t>answer the question. </a:t>
            </a:r>
          </a:p>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
            <a:ext cx="6889750" cy="326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93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Have </a:t>
            </a:r>
            <a:r>
              <a:rPr lang="en-US" dirty="0"/>
              <a:t>I made enough to eat? </a:t>
            </a:r>
            <a:r>
              <a:rPr lang="en-US" dirty="0" smtClean="0"/>
              <a:t>Well</a:t>
            </a:r>
            <a:r>
              <a:rPr lang="en-US" dirty="0"/>
              <a:t>, let's hope so. </a:t>
            </a:r>
          </a:p>
          <a:p>
            <a:r>
              <a:rPr lang="en-US" dirty="0"/>
              <a:t>In this stage of the methodology, model evaluation, deployment, and feedback loops ensure </a:t>
            </a:r>
            <a:r>
              <a:rPr lang="en-US" dirty="0" smtClean="0"/>
              <a:t>that the </a:t>
            </a:r>
            <a:r>
              <a:rPr lang="en-US" dirty="0"/>
              <a:t>answer is near and relevant. </a:t>
            </a:r>
          </a:p>
          <a:p>
            <a:r>
              <a:rPr lang="en-US" dirty="0"/>
              <a:t>This relevance is critical to the data science field </a:t>
            </a:r>
            <a:r>
              <a:rPr lang="en-US" dirty="0" smtClean="0"/>
              <a:t>overall</a:t>
            </a:r>
            <a:r>
              <a:rPr lang="en-US" dirty="0"/>
              <a:t>, as it </a:t>
            </a:r>
            <a:r>
              <a:rPr lang="en-US" dirty="0" err="1"/>
              <a:t>ís</a:t>
            </a:r>
            <a:r>
              <a:rPr lang="en-US" dirty="0"/>
              <a:t> a fairly new field of study, and we are interested in the possibilities </a:t>
            </a:r>
            <a:r>
              <a:rPr lang="en-US" dirty="0" smtClean="0"/>
              <a:t> it </a:t>
            </a:r>
            <a:r>
              <a:rPr lang="en-US" dirty="0"/>
              <a:t>has to offer. </a:t>
            </a:r>
          </a:p>
          <a:p>
            <a:r>
              <a:rPr lang="en-US" dirty="0"/>
              <a:t>The more people that benefit from the outcomes of this practice, the further the field will </a:t>
            </a:r>
            <a:r>
              <a:rPr lang="en-US" dirty="0" smtClean="0"/>
              <a:t>develop</a:t>
            </a:r>
            <a:r>
              <a:rPr lang="en-US" dirty="0"/>
              <a:t>.</a:t>
            </a:r>
          </a:p>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
            <a:ext cx="6851650" cy="366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8497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28600"/>
            <a:ext cx="6921500" cy="311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3710" y="3200400"/>
            <a:ext cx="7620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459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Think of it like this: </a:t>
            </a:r>
          </a:p>
          <a:p>
            <a:r>
              <a:rPr lang="en-US" dirty="0"/>
              <a:t>When a true, non-readmission is misclassified, and action is taken to reduce that patient's </a:t>
            </a:r>
            <a:r>
              <a:rPr lang="en-US" dirty="0" smtClean="0"/>
              <a:t>risk</a:t>
            </a:r>
            <a:r>
              <a:rPr lang="en-US" dirty="0"/>
              <a:t>, the cost of that error is the wasted intervention. </a:t>
            </a:r>
            <a:r>
              <a:rPr lang="en-US" dirty="0" smtClean="0"/>
              <a:t>A </a:t>
            </a:r>
            <a:r>
              <a:rPr lang="en-US" dirty="0"/>
              <a:t>statistician calls this a type I error, or a false-positive. </a:t>
            </a:r>
          </a:p>
          <a:p>
            <a:r>
              <a:rPr lang="en-US" dirty="0"/>
              <a:t>But when a true readmission is misclassified, and no action is taken to reduce that risk, </a:t>
            </a:r>
            <a:r>
              <a:rPr lang="en-US" dirty="0" smtClean="0"/>
              <a:t>then </a:t>
            </a:r>
            <a:r>
              <a:rPr lang="en-US" dirty="0"/>
              <a:t>the cost of that error is the readmission and all its attended costs, plus the trauma </a:t>
            </a:r>
            <a:r>
              <a:rPr lang="en-US" dirty="0" smtClean="0"/>
              <a:t>to </a:t>
            </a:r>
            <a:r>
              <a:rPr lang="en-US" dirty="0"/>
              <a:t>the patient. </a:t>
            </a:r>
            <a:r>
              <a:rPr lang="en-US" dirty="0" smtClean="0"/>
              <a:t>This </a:t>
            </a:r>
            <a:r>
              <a:rPr lang="en-US" dirty="0"/>
              <a:t>is a type II error, or a false-negative. </a:t>
            </a:r>
          </a:p>
          <a:p>
            <a:r>
              <a:rPr lang="en-US" dirty="0"/>
              <a:t>So we can see that the costs of the two different kinds of misclassification errors can be quite </a:t>
            </a:r>
            <a:r>
              <a:rPr lang="en-US" dirty="0" smtClean="0"/>
              <a:t>different</a:t>
            </a:r>
            <a:r>
              <a:rPr lang="en-US" dirty="0"/>
              <a:t>. </a:t>
            </a:r>
            <a:r>
              <a:rPr lang="en-US" dirty="0" smtClean="0"/>
              <a:t>For </a:t>
            </a:r>
            <a:r>
              <a:rPr lang="en-US" dirty="0"/>
              <a:t>this reason, it's reasonable to adjust the relative weights of misclassifying the </a:t>
            </a:r>
            <a:r>
              <a:rPr lang="en-US" dirty="0" smtClean="0"/>
              <a:t>yes </a:t>
            </a:r>
            <a:r>
              <a:rPr lang="en-US" dirty="0"/>
              <a:t>and no outcomes.</a:t>
            </a:r>
          </a:p>
          <a:p>
            <a:endParaRPr lang="en-US" dirty="0"/>
          </a:p>
        </p:txBody>
      </p:sp>
    </p:spTree>
    <p:extLst>
      <p:ext uri="{BB962C8B-B14F-4D97-AF65-F5344CB8AC3E}">
        <p14:creationId xmlns:p14="http://schemas.microsoft.com/office/powerpoint/2010/main" val="4274545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For </a:t>
            </a:r>
            <a:r>
              <a:rPr lang="en-US" dirty="0"/>
              <a:t>the second model, the relative cost was set at 9-to-1. </a:t>
            </a:r>
          </a:p>
          <a:p>
            <a:r>
              <a:rPr lang="en-US" dirty="0"/>
              <a:t>This is a very high ratio, but gives more insight to the model's </a:t>
            </a:r>
            <a:r>
              <a:rPr lang="en-US" dirty="0" err="1"/>
              <a:t>behaviour</a:t>
            </a:r>
            <a:r>
              <a:rPr lang="en-US" dirty="0"/>
              <a:t>. </a:t>
            </a:r>
          </a:p>
          <a:p>
            <a:r>
              <a:rPr lang="en-US" dirty="0"/>
              <a:t>This time the model correctly classified 97% of the yes, but at the expense of a very low </a:t>
            </a:r>
            <a:r>
              <a:rPr lang="en-US" dirty="0" smtClean="0"/>
              <a:t>accuracy </a:t>
            </a:r>
            <a:r>
              <a:rPr lang="en-US" dirty="0"/>
              <a:t>on the no, with an overall accuracy of only 49%. </a:t>
            </a:r>
          </a:p>
          <a:p>
            <a:r>
              <a:rPr lang="en-US" dirty="0"/>
              <a:t>This was clearly not a good model. </a:t>
            </a:r>
            <a:endParaRPr lang="en-US" dirty="0" smtClean="0"/>
          </a:p>
          <a:p>
            <a:endParaRPr lang="en-US" dirty="0"/>
          </a:p>
          <a:p>
            <a:r>
              <a:rPr lang="en-US" dirty="0"/>
              <a:t>The problem with this outcome is the large number of false-positives, which would recommend </a:t>
            </a:r>
            <a:r>
              <a:rPr lang="en-US" dirty="0" smtClean="0"/>
              <a:t>unnecessary </a:t>
            </a:r>
            <a:r>
              <a:rPr lang="en-US" dirty="0"/>
              <a:t>and costly intervention for patients, who would not have been re-admitted anyway.</a:t>
            </a:r>
          </a:p>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336"/>
            <a:ext cx="6965950" cy="342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9263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For </a:t>
            </a:r>
            <a:r>
              <a:rPr lang="en-US" dirty="0"/>
              <a:t>the third model, the relative cost was set at a more reasonable 4-to-1. </a:t>
            </a:r>
          </a:p>
          <a:p>
            <a:r>
              <a:rPr lang="en-US" dirty="0"/>
              <a:t>This time 68% accuracy was obtained on only yes, called sensitivity by statisticians, </a:t>
            </a:r>
            <a:r>
              <a:rPr lang="en-US" dirty="0" smtClean="0"/>
              <a:t>and </a:t>
            </a:r>
            <a:r>
              <a:rPr lang="en-US" dirty="0"/>
              <a:t>85% accuracy on the no, called specificity, with an overall accuracy of 81%. </a:t>
            </a:r>
          </a:p>
          <a:p>
            <a:r>
              <a:rPr lang="en-US" dirty="0"/>
              <a:t>This is the best balance that can be obtained with a rather small training set through adjusting </a:t>
            </a:r>
            <a:r>
              <a:rPr lang="en-US" dirty="0" smtClean="0"/>
              <a:t>the </a:t>
            </a:r>
            <a:r>
              <a:rPr lang="en-US" dirty="0"/>
              <a:t>relative cost of misclassified yes and no outcomes parameter. </a:t>
            </a:r>
          </a:p>
          <a:p>
            <a:r>
              <a:rPr lang="en-US" dirty="0"/>
              <a:t>A lot more work goes into the modeling, of course, including iterating back to the data </a:t>
            </a:r>
            <a:r>
              <a:rPr lang="en-US" dirty="0" smtClean="0"/>
              <a:t>preparation </a:t>
            </a:r>
            <a:r>
              <a:rPr lang="en-US" dirty="0"/>
              <a:t>stage to redefine some of the other variables, so as to better represent </a:t>
            </a:r>
            <a:r>
              <a:rPr lang="en-US" dirty="0" smtClean="0"/>
              <a:t>the </a:t>
            </a:r>
            <a:r>
              <a:rPr lang="en-US" dirty="0"/>
              <a:t>underlying information, and thereby improve the model. </a:t>
            </a:r>
          </a:p>
          <a:p>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
            <a:ext cx="6572250"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2100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Stage-8</a:t>
            </a:r>
            <a:endParaRPr lang="en-US" dirty="0"/>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16678"/>
            <a:ext cx="7620000" cy="4167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443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
            <a:ext cx="67310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312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Model </a:t>
            </a:r>
            <a:r>
              <a:rPr lang="en-US" dirty="0"/>
              <a:t>evaluation is performed during model development and before the model is deployed. </a:t>
            </a:r>
          </a:p>
          <a:p>
            <a:r>
              <a:rPr lang="en-US" dirty="0"/>
              <a:t>Evaluation allows the quality of the model to be assessed but it's also an opportunity </a:t>
            </a:r>
            <a:r>
              <a:rPr lang="en-US" dirty="0" smtClean="0"/>
              <a:t>to </a:t>
            </a:r>
            <a:r>
              <a:rPr lang="en-US" dirty="0"/>
              <a:t>see if it meets the initial request. </a:t>
            </a:r>
          </a:p>
          <a:p>
            <a:r>
              <a:rPr lang="en-US" dirty="0"/>
              <a:t>Evaluation answers the question: Does the model used really answer the initial question </a:t>
            </a:r>
            <a:r>
              <a:rPr lang="en-US" dirty="0" smtClean="0"/>
              <a:t>or </a:t>
            </a:r>
            <a:r>
              <a:rPr lang="en-US" dirty="0"/>
              <a:t>does it need to be adjusted? </a:t>
            </a:r>
          </a:p>
          <a:p>
            <a:r>
              <a:rPr lang="en-US" dirty="0"/>
              <a:t>Model evaluation can have two main phases. </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
            <a:ext cx="6616700"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291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 </a:t>
            </a:r>
            <a:r>
              <a:rPr lang="en-US" dirty="0"/>
              <a:t>first is the diagnostic measures phase, which is used to ensure the model is working </a:t>
            </a:r>
          </a:p>
          <a:p>
            <a:r>
              <a:rPr lang="en-US" dirty="0"/>
              <a:t>as intended. </a:t>
            </a:r>
            <a:r>
              <a:rPr lang="en-US" dirty="0" smtClean="0"/>
              <a:t>If </a:t>
            </a:r>
            <a:r>
              <a:rPr lang="en-US" dirty="0"/>
              <a:t>the model is a predictive model, a decision tree can be used to evaluate if the answer </a:t>
            </a:r>
            <a:r>
              <a:rPr lang="en-US" dirty="0" smtClean="0"/>
              <a:t>the </a:t>
            </a:r>
            <a:r>
              <a:rPr lang="en-US" dirty="0"/>
              <a:t>model can output, is aligned to the initial design. </a:t>
            </a:r>
            <a:r>
              <a:rPr lang="en-US" dirty="0" smtClean="0"/>
              <a:t>It </a:t>
            </a:r>
            <a:r>
              <a:rPr lang="en-US" dirty="0"/>
              <a:t>can be used to see where there are areas that require adjustments. </a:t>
            </a:r>
          </a:p>
          <a:p>
            <a:r>
              <a:rPr lang="en-US" dirty="0"/>
              <a:t>If the model is a descriptive model, one in which relationships are being assessed, then </a:t>
            </a:r>
            <a:r>
              <a:rPr lang="en-US" dirty="0" smtClean="0"/>
              <a:t>a </a:t>
            </a:r>
            <a:r>
              <a:rPr lang="en-US" dirty="0"/>
              <a:t>testing set with known outcomes can be applied, and the model can be refined as needed</a:t>
            </a:r>
            <a:r>
              <a:rPr lang="en-US" dirty="0" smtClean="0"/>
              <a:t>.</a:t>
            </a:r>
          </a:p>
          <a:p>
            <a:endParaRPr lang="en-US" dirty="0"/>
          </a:p>
          <a:p>
            <a:r>
              <a:rPr lang="en-US" dirty="0"/>
              <a:t>The second phase of evaluation that may be used is statistical significance testing. </a:t>
            </a:r>
            <a:r>
              <a:rPr lang="en-US" dirty="0" smtClean="0"/>
              <a:t>This </a:t>
            </a:r>
            <a:r>
              <a:rPr lang="en-US" dirty="0"/>
              <a:t>type of evaluation can be applied to the model to ensure that the data is being </a:t>
            </a:r>
            <a:r>
              <a:rPr lang="en-US" dirty="0" smtClean="0"/>
              <a:t>properly </a:t>
            </a:r>
            <a:r>
              <a:rPr lang="en-US" dirty="0"/>
              <a:t>handled and interpreted within the model. </a:t>
            </a:r>
            <a:r>
              <a:rPr lang="en-US" dirty="0" smtClean="0"/>
              <a:t>This </a:t>
            </a:r>
            <a:r>
              <a:rPr lang="en-US" dirty="0"/>
              <a:t>is designed to avoid unnecessary second guessing when the answer is revealed. </a:t>
            </a:r>
          </a:p>
          <a:p>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6576"/>
            <a:ext cx="69088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2015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As </a:t>
            </a:r>
            <a:r>
              <a:rPr lang="en-US" dirty="0"/>
              <a:t>shown in this table, four models were built with four different relative misclassification </a:t>
            </a:r>
          </a:p>
          <a:p>
            <a:r>
              <a:rPr lang="en-US" dirty="0"/>
              <a:t>costs. </a:t>
            </a:r>
            <a:r>
              <a:rPr lang="en-US" dirty="0" smtClean="0"/>
              <a:t>As </a:t>
            </a:r>
            <a:r>
              <a:rPr lang="en-US" dirty="0"/>
              <a:t>we see, each value of this model-building parameter increases the true-positive rate, </a:t>
            </a:r>
            <a:r>
              <a:rPr lang="en-US" dirty="0" smtClean="0"/>
              <a:t>or </a:t>
            </a:r>
            <a:r>
              <a:rPr lang="en-US" dirty="0"/>
              <a:t>sensitivity, of the accuracy in predicting yes, at the expense of lower accuracy in predicting </a:t>
            </a:r>
            <a:r>
              <a:rPr lang="en-US" dirty="0" smtClean="0"/>
              <a:t>no</a:t>
            </a:r>
            <a:r>
              <a:rPr lang="en-US" dirty="0"/>
              <a:t>, that is, an increasing false-positive rate. </a:t>
            </a:r>
            <a:endParaRPr lang="en-US" dirty="0" smtClean="0"/>
          </a:p>
          <a:p>
            <a:endParaRPr lang="en-US" dirty="0"/>
          </a:p>
          <a:p>
            <a:r>
              <a:rPr lang="en-US" dirty="0"/>
              <a:t>The question then becomes, which model is best based on tuning this parameter? </a:t>
            </a:r>
          </a:p>
          <a:p>
            <a:r>
              <a:rPr lang="en-US" dirty="0"/>
              <a:t>For budgetary reasons, the risk-reducing intervention could not be applied to most or all congestive </a:t>
            </a:r>
            <a:r>
              <a:rPr lang="en-US" dirty="0" smtClean="0"/>
              <a:t>heart </a:t>
            </a:r>
            <a:r>
              <a:rPr lang="en-US" dirty="0"/>
              <a:t>failure patients, many of whom would not have been readmitted anyway</a:t>
            </a:r>
            <a:r>
              <a:rPr lang="en-US" dirty="0" smtClean="0"/>
              <a:t>.</a:t>
            </a:r>
          </a:p>
          <a:p>
            <a:endParaRPr lang="en-US" dirty="0" smtClean="0"/>
          </a:p>
          <a:p>
            <a:r>
              <a:rPr lang="en-US" dirty="0"/>
              <a:t>On the other hand, the intervention would not be as effective in improving patient care </a:t>
            </a:r>
            <a:r>
              <a:rPr lang="en-US" dirty="0" smtClean="0"/>
              <a:t>as </a:t>
            </a:r>
            <a:r>
              <a:rPr lang="en-US" dirty="0"/>
              <a:t>it should be, with not enough high-risk congestive heart failure patients targeted. </a:t>
            </a:r>
          </a:p>
          <a:p>
            <a:r>
              <a:rPr lang="en-US" dirty="0"/>
              <a:t>So, how do we determine which model was optimal?</a:t>
            </a:r>
          </a:p>
          <a:p>
            <a:endParaRPr lang="en-US" dirty="0"/>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
            <a:ext cx="6731000"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804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114300" indent="0">
              <a:buNone/>
            </a:pPr>
            <a:endParaRPr lang="en-US" dirty="0" smtClean="0"/>
          </a:p>
          <a:p>
            <a:r>
              <a:rPr lang="en-US" sz="2500" dirty="0"/>
              <a:t>A</a:t>
            </a:r>
            <a:r>
              <a:rPr lang="en-US" sz="2500" dirty="0" smtClean="0"/>
              <a:t>s </a:t>
            </a:r>
            <a:r>
              <a:rPr lang="en-US" sz="2500" dirty="0"/>
              <a:t>you can see on this slide, the optimal model is the one giving the maximum separation </a:t>
            </a:r>
            <a:r>
              <a:rPr lang="en-US" sz="2500" dirty="0" smtClean="0"/>
              <a:t>between </a:t>
            </a:r>
            <a:r>
              <a:rPr lang="en-US" sz="2500" dirty="0"/>
              <a:t>the blue ROC curve relative to the red base line. </a:t>
            </a:r>
            <a:r>
              <a:rPr lang="en-US" sz="2500" dirty="0" smtClean="0"/>
              <a:t>We </a:t>
            </a:r>
            <a:r>
              <a:rPr lang="en-US" sz="2500" dirty="0"/>
              <a:t>can see that model 3, with a relative misclassification cost of 4-to-1, is the best of the 4 models. </a:t>
            </a:r>
            <a:endParaRPr lang="en-US" sz="2500" dirty="0" smtClean="0"/>
          </a:p>
          <a:p>
            <a:endParaRPr lang="en-US" sz="2500" dirty="0"/>
          </a:p>
          <a:p>
            <a:r>
              <a:rPr lang="en-US" sz="2500" dirty="0"/>
              <a:t>And just in case you were wondering, ROC stands for receiver operating characteristic curve, </a:t>
            </a:r>
            <a:r>
              <a:rPr lang="en-US" sz="2500" dirty="0" smtClean="0"/>
              <a:t>which </a:t>
            </a:r>
            <a:r>
              <a:rPr lang="en-US" sz="2500" dirty="0"/>
              <a:t>was first developed during World War II to detect enemy aircraft on radar. </a:t>
            </a:r>
          </a:p>
          <a:p>
            <a:r>
              <a:rPr lang="en-US" sz="2500" dirty="0"/>
              <a:t>It has since been used in many other fields as well. </a:t>
            </a:r>
            <a:r>
              <a:rPr lang="en-US" sz="2500" dirty="0" smtClean="0"/>
              <a:t>Today </a:t>
            </a:r>
            <a:r>
              <a:rPr lang="en-US" sz="2500" dirty="0"/>
              <a:t>it is commonly used in machine learning and data mining. </a:t>
            </a:r>
            <a:r>
              <a:rPr lang="en-US" sz="2500" dirty="0" smtClean="0"/>
              <a:t>The </a:t>
            </a:r>
            <a:r>
              <a:rPr lang="en-US" sz="2500" dirty="0"/>
              <a:t>ROC curve is a useful diagnostic tool in determining the optimal classification </a:t>
            </a:r>
            <a:r>
              <a:rPr lang="en-US" sz="2500" dirty="0" smtClean="0"/>
              <a:t>model</a:t>
            </a:r>
            <a:r>
              <a:rPr lang="en-US" sz="2500" dirty="0"/>
              <a:t>. </a:t>
            </a:r>
            <a:endParaRPr lang="en-US" sz="2500" dirty="0" smtClean="0"/>
          </a:p>
          <a:p>
            <a:endParaRPr lang="en-US" sz="2500" dirty="0"/>
          </a:p>
          <a:p>
            <a:r>
              <a:rPr lang="en-US" sz="2500" dirty="0"/>
              <a:t>This curve quantifies how well a binary classification model performs, declassifying the yes and </a:t>
            </a:r>
            <a:r>
              <a:rPr lang="en-US" sz="2500" dirty="0" smtClean="0"/>
              <a:t>no </a:t>
            </a:r>
            <a:r>
              <a:rPr lang="en-US" sz="2500" dirty="0"/>
              <a:t>outcomes when some discrimination criterion is varied. </a:t>
            </a:r>
            <a:r>
              <a:rPr lang="en-US" sz="2500" dirty="0" smtClean="0"/>
              <a:t>In </a:t>
            </a:r>
            <a:r>
              <a:rPr lang="en-US" sz="2500" dirty="0"/>
              <a:t>this case, the criterion is a relative misclassification cost. </a:t>
            </a:r>
            <a:r>
              <a:rPr lang="en-US" sz="2500" dirty="0" smtClean="0"/>
              <a:t>By </a:t>
            </a:r>
            <a:r>
              <a:rPr lang="en-US" sz="2500" dirty="0"/>
              <a:t>plotting the true-positive rate against the false-positive rate for different values </a:t>
            </a:r>
            <a:r>
              <a:rPr lang="en-US" sz="2500" dirty="0" smtClean="0"/>
              <a:t>of </a:t>
            </a:r>
            <a:r>
              <a:rPr lang="en-US" sz="2500" dirty="0"/>
              <a:t>the relative misclassification cost, the ROC curve helped in selecting the optimal </a:t>
            </a:r>
            <a:r>
              <a:rPr lang="en-US" sz="2500" dirty="0" smtClean="0"/>
              <a:t>model</a:t>
            </a:r>
            <a:r>
              <a:rPr lang="en-US" sz="2500" dirty="0"/>
              <a:t>.</a:t>
            </a:r>
          </a:p>
          <a:p>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400"/>
            <a:ext cx="6699250"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648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Summary</a:t>
            </a:r>
            <a:endParaRPr lang="en-US" dirty="0"/>
          </a:p>
        </p:txBody>
      </p:sp>
      <p:sp>
        <p:nvSpPr>
          <p:cNvPr id="3" name="Content Placeholder 2"/>
          <p:cNvSpPr>
            <a:spLocks noGrp="1"/>
          </p:cNvSpPr>
          <p:nvPr>
            <p:ph idx="1"/>
          </p:nvPr>
        </p:nvSpPr>
        <p:spPr/>
        <p:txBody>
          <a:bodyPr/>
          <a:lstStyle/>
          <a:p>
            <a:r>
              <a:rPr lang="en-US" dirty="0" smtClean="0"/>
              <a:t>The </a:t>
            </a:r>
            <a:r>
              <a:rPr lang="en-US" dirty="0"/>
              <a:t>difference between descriptive and predictive models.</a:t>
            </a:r>
          </a:p>
          <a:p>
            <a:r>
              <a:rPr lang="en-US" dirty="0"/>
              <a:t>The role of training sets and test sets.</a:t>
            </a:r>
          </a:p>
          <a:p>
            <a:r>
              <a:rPr lang="en-US" dirty="0"/>
              <a:t>The importance of asking if the question has been answered.</a:t>
            </a:r>
          </a:p>
          <a:p>
            <a:r>
              <a:rPr lang="en-US" dirty="0"/>
              <a:t>Why diagnostic measures tools are needed.</a:t>
            </a:r>
          </a:p>
          <a:p>
            <a:r>
              <a:rPr lang="en-US" dirty="0"/>
              <a:t>The purpose of statistical significance tests.</a:t>
            </a:r>
          </a:p>
          <a:p>
            <a:r>
              <a:rPr lang="en-US" dirty="0"/>
              <a:t>That modeling and evaluation are iterative processes.</a:t>
            </a:r>
          </a:p>
          <a:p>
            <a:endParaRPr lang="en-US" dirty="0"/>
          </a:p>
        </p:txBody>
      </p:sp>
    </p:spTree>
    <p:extLst>
      <p:ext uri="{BB962C8B-B14F-4D97-AF65-F5344CB8AC3E}">
        <p14:creationId xmlns:p14="http://schemas.microsoft.com/office/powerpoint/2010/main" val="344598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From </a:t>
            </a:r>
            <a:r>
              <a:rPr lang="en-US" dirty="0"/>
              <a:t>the information provided, certain values can be re-coded or perhaps even dropped if necessary, such as when a certain variable has many missing values. </a:t>
            </a:r>
            <a:endParaRPr lang="en-US" dirty="0" smtClean="0"/>
          </a:p>
          <a:p>
            <a:r>
              <a:rPr lang="en-US" dirty="0" smtClean="0"/>
              <a:t>The </a:t>
            </a:r>
            <a:r>
              <a:rPr lang="en-US" dirty="0"/>
              <a:t>question then becomes, does "missing" mean anything? Sometimes a missing value might mean "no", or "0" (zero), or at other times it simply means "we don't know</a:t>
            </a:r>
            <a:r>
              <a:rPr lang="en-US" dirty="0" smtClean="0"/>
              <a:t>".</a:t>
            </a:r>
          </a:p>
          <a:p>
            <a:r>
              <a:rPr lang="en-US" dirty="0" smtClean="0"/>
              <a:t> </a:t>
            </a:r>
            <a:r>
              <a:rPr lang="en-US" dirty="0"/>
              <a:t>Or, if a variable contains invalid or misleading values, such as a numeric variable called "age" that contains 0 to 100 and also 999, where that "triple-9" actually means "missing", but would be treated as a valid value unless we corrected it.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
            <a:ext cx="68580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316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6985000" cy="351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000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Stage-6</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7597140" cy="416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1000" y="5181600"/>
            <a:ext cx="8077200" cy="1754326"/>
          </a:xfrm>
          <a:prstGeom prst="rect">
            <a:avLst/>
          </a:prstGeom>
        </p:spPr>
        <p:txBody>
          <a:bodyPr wrap="square">
            <a:spAutoFit/>
          </a:bodyPr>
          <a:lstStyle/>
          <a:p>
            <a:r>
              <a:rPr lang="en-US" dirty="0"/>
              <a:t>Together with data collection and data understanding, data preparation is the most time-consuming phase of a data science project, typically taking seventy percent and even up to even ninety percent of the overall project time. Automating some of the data collection and preparation processes in the database, can reduce this time to as little as 50 percent. This time savings translates into increased time for data scientists to focus on creating models. </a:t>
            </a:r>
          </a:p>
        </p:txBody>
      </p:sp>
    </p:spTree>
    <p:extLst>
      <p:ext uri="{BB962C8B-B14F-4D97-AF65-F5344CB8AC3E}">
        <p14:creationId xmlns:p14="http://schemas.microsoft.com/office/powerpoint/2010/main" val="174046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
            <a:ext cx="685165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9199" y="3505200"/>
            <a:ext cx="6931025" cy="3227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79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
            <a:ext cx="66929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578091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576" y="0"/>
            <a:ext cx="7620000" cy="4183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4800" y="3962400"/>
            <a:ext cx="8001000" cy="2585323"/>
          </a:xfrm>
          <a:prstGeom prst="rect">
            <a:avLst/>
          </a:prstGeom>
        </p:spPr>
        <p:txBody>
          <a:bodyPr wrap="square">
            <a:spAutoFit/>
          </a:bodyPr>
          <a:lstStyle/>
          <a:p>
            <a:r>
              <a:rPr lang="en-US" dirty="0"/>
              <a:t>The text analysis is critical to ensure that the proper groupings are set, and that the </a:t>
            </a:r>
          </a:p>
          <a:p>
            <a:r>
              <a:rPr lang="en-US" dirty="0"/>
              <a:t>programming is not overlooking what is hidden within. </a:t>
            </a:r>
          </a:p>
          <a:p>
            <a:r>
              <a:rPr lang="en-US" dirty="0"/>
              <a:t>The data preparation phase sets the stage for the next steps in addressing the question. </a:t>
            </a:r>
            <a:r>
              <a:rPr lang="en-US" dirty="0" smtClean="0"/>
              <a:t>While </a:t>
            </a:r>
            <a:r>
              <a:rPr lang="en-US" dirty="0"/>
              <a:t>this phase may take a while to do, if done right the results will support the project. </a:t>
            </a:r>
            <a:r>
              <a:rPr lang="en-US" dirty="0" smtClean="0"/>
              <a:t>If </a:t>
            </a:r>
            <a:r>
              <a:rPr lang="en-US" dirty="0"/>
              <a:t>this is skipped over, then the outcome will not be up to par and may have you back </a:t>
            </a:r>
            <a:r>
              <a:rPr lang="en-US" dirty="0" smtClean="0"/>
              <a:t>at </a:t>
            </a:r>
            <a:r>
              <a:rPr lang="en-US" dirty="0"/>
              <a:t>the drawing board. </a:t>
            </a:r>
            <a:r>
              <a:rPr lang="en-US" dirty="0" smtClean="0"/>
              <a:t>It </a:t>
            </a:r>
            <a:r>
              <a:rPr lang="en-US" dirty="0"/>
              <a:t>is vital to take your time in this area, and use the tools available to automate common </a:t>
            </a:r>
            <a:r>
              <a:rPr lang="en-US" dirty="0" smtClean="0"/>
              <a:t>steps </a:t>
            </a:r>
            <a:r>
              <a:rPr lang="en-US" dirty="0"/>
              <a:t>to accelerate data preparation. </a:t>
            </a:r>
            <a:r>
              <a:rPr lang="en-US" dirty="0" smtClean="0"/>
              <a:t>Make </a:t>
            </a:r>
            <a:r>
              <a:rPr lang="en-US" dirty="0"/>
              <a:t>sure to pay attention to the detail in this area. </a:t>
            </a:r>
            <a:r>
              <a:rPr lang="en-US" dirty="0" smtClean="0"/>
              <a:t>After </a:t>
            </a:r>
            <a:r>
              <a:rPr lang="en-US" dirty="0"/>
              <a:t>all, it takes just one bad ingredient to ruin a fine meal.</a:t>
            </a:r>
          </a:p>
        </p:txBody>
      </p:sp>
    </p:spTree>
    <p:extLst>
      <p:ext uri="{BB962C8B-B14F-4D97-AF65-F5344CB8AC3E}">
        <p14:creationId xmlns:p14="http://schemas.microsoft.com/office/powerpoint/2010/main" val="2025077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71</TotalTime>
  <Words>545</Words>
  <Application>Microsoft Office PowerPoint</Application>
  <PresentationFormat>On-screen Show (4:3)</PresentationFormat>
  <Paragraphs>203</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Adjacency</vt:lpstr>
      <vt:lpstr>Module-2</vt:lpstr>
      <vt:lpstr>Stage-5</vt:lpstr>
      <vt:lpstr>PowerPoint Presentation</vt:lpstr>
      <vt:lpstr>PowerPoint Presentation</vt:lpstr>
      <vt:lpstr>PowerPoint Presentation</vt:lpstr>
      <vt:lpstr>Stage-6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Summary</vt:lpstr>
      <vt:lpstr>Module-2</vt:lpstr>
      <vt:lpstr>Stage-7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Stage-8</vt:lpstr>
      <vt:lpstr>PowerPoint Presentation</vt:lpstr>
      <vt:lpstr>PowerPoint Presentation</vt:lpstr>
      <vt:lpstr>PowerPoint Presentation</vt:lpstr>
      <vt:lpstr>PowerPoint Presentation</vt:lpstr>
      <vt:lpstr>Lesson 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Module-2</dc:title>
  <dc:creator>lenovo</dc:creator>
  <cp:lastModifiedBy>lenovo</cp:lastModifiedBy>
  <cp:revision>8</cp:revision>
  <dcterms:created xsi:type="dcterms:W3CDTF">2006-08-16T00:00:00Z</dcterms:created>
  <dcterms:modified xsi:type="dcterms:W3CDTF">2020-06-04T17:07:51Z</dcterms:modified>
</cp:coreProperties>
</file>